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05" r:id="rId1"/>
  </p:sldMasterIdLst>
  <p:notesMasterIdLst>
    <p:notesMasterId r:id="rId23"/>
  </p:notesMasterIdLst>
  <p:sldIdLst>
    <p:sldId id="256" r:id="rId2"/>
    <p:sldId id="268" r:id="rId3"/>
    <p:sldId id="273" r:id="rId4"/>
    <p:sldId id="274" r:id="rId5"/>
    <p:sldId id="276" r:id="rId6"/>
    <p:sldId id="275" r:id="rId7"/>
    <p:sldId id="277" r:id="rId8"/>
    <p:sldId id="278" r:id="rId9"/>
    <p:sldId id="266" r:id="rId10"/>
    <p:sldId id="279" r:id="rId11"/>
    <p:sldId id="269" r:id="rId12"/>
    <p:sldId id="267" r:id="rId13"/>
    <p:sldId id="257" r:id="rId14"/>
    <p:sldId id="261" r:id="rId15"/>
    <p:sldId id="260" r:id="rId16"/>
    <p:sldId id="259" r:id="rId17"/>
    <p:sldId id="258" r:id="rId18"/>
    <p:sldId id="280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0" autoAdjust="0"/>
    <p:restoredTop sz="78429"/>
  </p:normalViewPr>
  <p:slideViewPr>
    <p:cSldViewPr snapToGrid="0" snapToObjects="1">
      <p:cViewPr varScale="1">
        <p:scale>
          <a:sx n="70" d="100"/>
          <a:sy n="70" d="100"/>
        </p:scale>
        <p:origin x="78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865E6-3D00-A146-B216-3C3B5E6093AE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C754A-3A63-A94E-A5DF-2EF239BF5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5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754A-3A63-A94E-A5DF-2EF239BF531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754A-3A63-A94E-A5DF-2EF239BF5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86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can we learn about helpfulness of DGU?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754A-3A63-A94E-A5DF-2EF239BF5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4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754A-3A63-A94E-A5DF-2EF239BF5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5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A1E5-040A-BF4F-869A-71BD6BBC8336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4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8EE7-2F70-0A44-8B80-845FE6DC4955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2734-D16F-AD4E-A3AB-E9E484E765FC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1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4BE6-0695-0C42-94C1-A0CBCD8605FA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DA1E-AFAC-624D-BD9F-F7C3C935DD64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58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E8BA-2214-1945-BB57-F0140538E134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20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DD497-92ED-0743-8C3D-AA822490D42F}" type="datetime1">
              <a:rPr lang="en-US" smtClean="0"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3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4C09E-314A-E34E-AF35-DE38BCBEEDD2}" type="datetime1">
              <a:rPr lang="en-US" smtClean="0"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9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A995-2A12-3143-92C3-34AFE88F3C1A}" type="datetime1">
              <a:rPr lang="en-US" smtClean="0"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5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ED3B28E-3311-1140-9B86-7118BD9B8A98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49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62A4-4E99-3240-BF9E-A47247D44C9F}" type="datetime1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5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C4ED7D9-5CF5-E245-AFC4-904EBD9CF2AC}" type="datetime1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23D307-031C-EA4C-AFF8-78B5828411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3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e.s.jorgenson@gmail.com" TargetMode="External"/><Relationship Id="rId2" Type="http://schemas.openxmlformats.org/officeDocument/2006/relationships/hyperlink" Target="mailto:jerik@mail.med.upenn.edu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985242"/>
            <a:ext cx="10058400" cy="972312"/>
          </a:xfrm>
        </p:spPr>
        <p:txBody>
          <a:bodyPr>
            <a:normAutofit fontScale="90000"/>
          </a:bodyPr>
          <a:lstStyle/>
          <a:p>
            <a:r>
              <a:rPr lang="en-US" sz="4500" dirty="0" smtClean="0"/>
              <a:t>Gender Differences in Self-Defensive Gun Use</a:t>
            </a:r>
            <a:endParaRPr lang="en-US" sz="4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Erik S. Jorgenson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00051" y="1957554"/>
            <a:ext cx="10058400" cy="972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smtClean="0"/>
              <a:t>A Descriptive Visual Analysis of 1992-2014 Crime Reports from the National Crime Victimization Survey</a:t>
            </a:r>
            <a:endParaRPr lang="en-US" sz="2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Visual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explore and describe visual </a:t>
            </a:r>
            <a:r>
              <a:rPr lang="en-US" dirty="0" smtClean="0"/>
              <a:t>patterns in contextual, behavioral </a:t>
            </a:r>
            <a:r>
              <a:rPr lang="en-US" dirty="0"/>
              <a:t>and </a:t>
            </a:r>
            <a:r>
              <a:rPr lang="en-US" dirty="0" smtClean="0"/>
              <a:t>outcome measures for self-defensive gun use (SDGU) </a:t>
            </a:r>
            <a:r>
              <a:rPr lang="en-US" dirty="0"/>
              <a:t>incidents according to victim gender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522 self-defensive </a:t>
            </a:r>
            <a:r>
              <a:rPr lang="en-US" dirty="0" smtClean="0"/>
              <a:t>SDGU incidents </a:t>
            </a:r>
            <a:r>
              <a:rPr lang="en-US" dirty="0"/>
              <a:t>collected by the NCVS between 1992 - 2014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Subgroup analysis: 168  SDGU incidents with complete injury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9</a:t>
            </a:fld>
            <a:endParaRPr 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097280" y="3857573"/>
            <a:ext cx="4937760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097280" y="4593855"/>
            <a:ext cx="4937760" cy="32867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Iterative parallel coordinate visualization of SDGU incident cases organized by victim gender.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 of 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363720" cy="43645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Powerful tool for visualizing a high number of variables in one display without dropping information on the raw data values (i.e. aggregate frequency counts)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Within each variable, each category is assigned a sequence of equidistant points with one point for each case and a range proportional to each category’s relative frequency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Dataset is recursively sorted starting with the last variable (ending with the first) which leads to a display which shows a hierarchical splitting structure from left to right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0" y="901700"/>
            <a:ext cx="67310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500" dirty="0" smtClean="0">
                <a:solidFill>
                  <a:schemeClr val="accent2"/>
                </a:solidFill>
              </a:rPr>
              <a:t>Advantages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Aid in pattern-finding: some high-dimensional relationships transform into easily seen 2-D patterns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Compact: many variables can be shown simultaneously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393180" y="1845734"/>
            <a:ext cx="4937760" cy="4023359"/>
          </a:xfrm>
        </p:spPr>
        <p:txBody>
          <a:bodyPr/>
          <a:lstStyle/>
          <a:p>
            <a:r>
              <a:rPr lang="en-US" sz="2500" dirty="0" smtClean="0">
                <a:solidFill>
                  <a:schemeClr val="accent2"/>
                </a:solidFill>
              </a:rPr>
              <a:t>Limitations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Ordering: selecting axes alignment is a subjective process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Software: very few publicly-available programs/packages that convert databases into parallel coordinates plots (in particular, for categorical data)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Original concept does not allow for categorical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/>
          <p:nvPr/>
        </p:nvSpPr>
        <p:spPr>
          <a:xfrm>
            <a:off x="894730" y="123104"/>
            <a:ext cx="10326341" cy="83312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charset="0"/>
                <a:ea typeface="Calibri" charset="0"/>
                <a:cs typeface="Times New Roman" charset="0"/>
              </a:rPr>
              <a:t>Figure 1</a:t>
            </a:r>
            <a:r>
              <a:rPr lang="en-US" sz="1600" dirty="0">
                <a:effectLst/>
                <a:latin typeface="Times New Roman" charset="0"/>
                <a:ea typeface="Calibri" charset="0"/>
                <a:cs typeface="Times New Roman" charset="0"/>
              </a:rPr>
              <a:t>: All NCVS DGU Cases from 1992-2014 in which the respondent indicated that they saw the offender (N = 522</a:t>
            </a:r>
            <a:r>
              <a:rPr lang="en-US" sz="1600" dirty="0" smtClean="0">
                <a:effectLst/>
                <a:latin typeface="Times New Roman" charset="0"/>
                <a:ea typeface="Calibri" charset="0"/>
                <a:cs typeface="Times New Roman" charset="0"/>
              </a:rPr>
              <a:t>) </a:t>
            </a:r>
            <a:r>
              <a:rPr lang="en-US" sz="1200" dirty="0">
                <a:effectLst/>
                <a:latin typeface="Times New Roman" charset="0"/>
                <a:ea typeface="Calibri" charset="0"/>
                <a:cs typeface="Times New Roman" charset="0"/>
              </a:rPr>
              <a:t> 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 descr="/Users/jerik/Desktop/Screen Shot 2015-10-19 at 11.13.46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45" y="767398"/>
            <a:ext cx="9135110" cy="5323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495077" y="5767363"/>
            <a:ext cx="971740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Gender     Type of Crime   Offender Type    # Offenders   Off. Gender      Armed Off.     Injury Type   DGU Injury Temp.            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8407400" y="2921000"/>
            <a:ext cx="2654300" cy="33401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3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/>
          <p:nvPr/>
        </p:nvSpPr>
        <p:spPr>
          <a:xfrm>
            <a:off x="869724" y="125989"/>
            <a:ext cx="9484360" cy="42903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charset="0"/>
                <a:ea typeface="Calibri" charset="0"/>
                <a:cs typeface="Times New Roman" charset="0"/>
              </a:rPr>
              <a:t>Figure 2:</a:t>
            </a:r>
            <a:r>
              <a:rPr lang="en-US" sz="1600" dirty="0">
                <a:effectLst/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600" dirty="0" smtClean="0">
                <a:effectLst/>
                <a:latin typeface="Times New Roman" charset="0"/>
                <a:ea typeface="Calibri" charset="0"/>
                <a:cs typeface="Times New Roman" charset="0"/>
              </a:rPr>
              <a:t>DGU </a:t>
            </a:r>
            <a:r>
              <a:rPr lang="en-US" sz="1600" dirty="0">
                <a:effectLst/>
                <a:latin typeface="Times New Roman" charset="0"/>
                <a:ea typeface="Calibri" charset="0"/>
                <a:cs typeface="Times New Roman" charset="0"/>
              </a:rPr>
              <a:t>cases with complete data on the injury and temporality variables (n = 168)</a:t>
            </a:r>
            <a:endParaRPr lang="en-US" sz="1600" dirty="0">
              <a:effectLst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charset="0"/>
                <a:ea typeface="Calibri" charset="0"/>
                <a:cs typeface="Times New Roman" charset="0"/>
              </a:rPr>
              <a:t>  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charset="0"/>
                <a:ea typeface="Calibri" charset="0"/>
                <a:cs typeface="Times New Roman" charset="0"/>
              </a:rPr>
              <a:t> 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 descr="/Users/jerik/Desktop/Screen Shot 2015-10-19 at 11.15.19 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45" y="762635"/>
            <a:ext cx="9135110" cy="5332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528445" y="5756811"/>
            <a:ext cx="99062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Gender     Type of Crime   Offender Type    # Offenders   Off. Gender      Armed Off.       Injury Type   DGU Injury Temp.            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9601200" y="762634"/>
            <a:ext cx="1714500" cy="54222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9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/>
          <p:nvPr/>
        </p:nvSpPr>
        <p:spPr>
          <a:xfrm>
            <a:off x="820513" y="121957"/>
            <a:ext cx="9484360" cy="6622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Figure </a:t>
            </a:r>
            <a:r>
              <a:rPr lang="en-US" sz="1600" b="1" dirty="0" smtClean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3:</a:t>
            </a:r>
            <a:r>
              <a:rPr lang="en-US" sz="1600" dirty="0" smtClean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 Examining the Effectiveness of DGU by Helpfulness, Harmfulness and Mechanism (n </a:t>
            </a:r>
            <a:r>
              <a:rPr lang="en-US" sz="1600" dirty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= 168)</a:t>
            </a:r>
            <a:endParaRPr lang="en-US" sz="1600" dirty="0">
              <a:solidFill>
                <a:prstClr val="black"/>
              </a:solidFill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Times New Roman" charset="0"/>
                <a:ea typeface="Calibri" charset="0"/>
                <a:cs typeface="Times New Roman" charset="0"/>
              </a:rPr>
              <a:t> 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/Users/jerik/Desktop/Screen Shot 2015-10-19 at 12.09.01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758825"/>
            <a:ext cx="9134475" cy="53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528763" y="5760621"/>
            <a:ext cx="99062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Gender               Offender Type              Injury Type          DGU Injury Temp.          DGU Effect	   DGU Effect Mechanism     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2743200" y="676910"/>
            <a:ext cx="1612900" cy="54222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4"/>
          <p:cNvSpPr txBox="1"/>
          <p:nvPr/>
        </p:nvSpPr>
        <p:spPr>
          <a:xfrm>
            <a:off x="886142" y="100884"/>
            <a:ext cx="9484360" cy="62192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b="1" dirty="0" smtClean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Figure 4:</a:t>
            </a:r>
            <a:r>
              <a:rPr lang="en-US" sz="1600" dirty="0" smtClean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Examining the Effectiveness of DGU by Helpfulness, Harmfulness and Mechanism </a:t>
            </a:r>
            <a:r>
              <a:rPr lang="en-US" sz="1600" dirty="0" smtClean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According to Offender Type: Intimate Partner (n </a:t>
            </a:r>
            <a:r>
              <a:rPr lang="en-US" sz="1600" dirty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= 168)</a:t>
            </a:r>
            <a:endParaRPr lang="en-US" sz="1600" dirty="0">
              <a:solidFill>
                <a:prstClr val="black"/>
              </a:solidFill>
              <a:ea typeface="Calibri" charset="0"/>
              <a:cs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/Users/jerik/Desktop/Screen Shot 2015-10-19 at 1.13.36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3588"/>
            <a:ext cx="9144000" cy="53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615122" y="5755859"/>
            <a:ext cx="99062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Gender                    Offender Type                DGU Injury Temp.                    DGU Effect	     DGU Effect Mechanism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33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/Users/jerik/Desktop/Screen Shot 2015-10-19 at 1.12.15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43" y="778193"/>
            <a:ext cx="9124315" cy="53016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533843" y="5741254"/>
            <a:ext cx="99062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Gender                         Offender Type                DGU Injury Temp.                  DGU Effect                DGU Effect Mechanism     </a:t>
            </a:r>
            <a:endParaRPr lang="en-US" sz="1600" dirty="0"/>
          </a:p>
        </p:txBody>
      </p:sp>
      <p:sp>
        <p:nvSpPr>
          <p:cNvPr id="10" name="Text Box 14"/>
          <p:cNvSpPr txBox="1"/>
          <p:nvPr/>
        </p:nvSpPr>
        <p:spPr>
          <a:xfrm>
            <a:off x="886142" y="100884"/>
            <a:ext cx="9484360" cy="62192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b="1" dirty="0" smtClean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Figure 5:</a:t>
            </a:r>
            <a:r>
              <a:rPr lang="en-US" sz="1600" dirty="0" smtClean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Examining the Effectiveness of DGU by Helpfulness, Harmfulness and Mechanism </a:t>
            </a:r>
            <a:r>
              <a:rPr lang="en-US" sz="1600" dirty="0" smtClean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According to Offender Type: Stranger (n </a:t>
            </a:r>
            <a:r>
              <a:rPr lang="en-US" sz="1600" dirty="0">
                <a:solidFill>
                  <a:prstClr val="black"/>
                </a:solidFill>
                <a:latin typeface="Times New Roman" charset="0"/>
                <a:ea typeface="Calibri" charset="0"/>
                <a:cs typeface="Times New Roman" charset="0"/>
              </a:rPr>
              <a:t>= 168)</a:t>
            </a:r>
            <a:endParaRPr lang="en-US" sz="1600" dirty="0">
              <a:solidFill>
                <a:prstClr val="black"/>
              </a:solidFill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1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 smtClean="0"/>
              <a:t>Readily observable differences exist between male and female </a:t>
            </a:r>
            <a:r>
              <a:rPr lang="en-US" dirty="0" err="1" smtClean="0"/>
              <a:t>sdgus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582335"/>
            <a:ext cx="9973491" cy="32867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Female SDGUs more often encountered known offenders (relatives and intimate partners) than male SDGUs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Female SDGUs more often encountered known offenders than male SDGUs, and injuries resulting from intimate partner violence were infrequently avoided or attenuated by SDGU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SDGU was typically effective in avoiding injury from stranger violence for both male and female SDGUs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73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Context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40" y="1844706"/>
            <a:ext cx="6160059" cy="419498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115771" y="2023111"/>
            <a:ext cx="4642536" cy="3733403"/>
            <a:chOff x="6854606" y="1895651"/>
            <a:chExt cx="4642536" cy="37334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4606" y="1895651"/>
              <a:ext cx="2357247" cy="1752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2609" y="3825654"/>
              <a:ext cx="2404533" cy="18034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122" y="1841336"/>
            <a:ext cx="7239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3000" dirty="0" smtClean="0"/>
              <a:t> Defensive Gun Use, Firearm Ownership, and Injury in the U.S.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 Defining Parallel Coordinate Plots (PCPs)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 PCPs for Categorical Data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 Visualizing Defensive Gun Users: 1992-2014 Self-Reports</a:t>
            </a:r>
          </a:p>
          <a:p>
            <a:pPr>
              <a:buFont typeface="Arial" charset="0"/>
              <a:buChar char="•"/>
            </a:pPr>
            <a:r>
              <a:rPr lang="en-US" sz="3000" dirty="0"/>
              <a:t> </a:t>
            </a:r>
            <a:r>
              <a:rPr lang="en-US" sz="3000" dirty="0" smtClean="0"/>
              <a:t>Implications for Future Research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 Questions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Informing Future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628606" cy="40233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Structure more realistic models of complex behaviors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Forecasting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Identify/construct test data to evaluate these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NIBRS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FBI Supplementary Homicide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Prescriptive Analytics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Suggest decision options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Illustrate the implications of each decision</a:t>
            </a:r>
            <a:endParaRPr lang="en-US" dirty="0"/>
          </a:p>
          <a:p>
            <a:pPr marL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97" y="2147675"/>
            <a:ext cx="5249083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5394960"/>
            <a:ext cx="9342120" cy="474133"/>
          </a:xfrm>
        </p:spPr>
        <p:txBody>
          <a:bodyPr/>
          <a:lstStyle/>
          <a:p>
            <a:r>
              <a:rPr lang="en-US" dirty="0" smtClean="0"/>
              <a:t>Contact: </a:t>
            </a:r>
            <a:r>
              <a:rPr lang="en-US" dirty="0" smtClean="0">
                <a:hlinkClick r:id="rId2"/>
              </a:rPr>
              <a:t>jerik@mail.med.upenn.edu</a:t>
            </a:r>
            <a:r>
              <a:rPr lang="en-US" dirty="0" smtClean="0"/>
              <a:t> or </a:t>
            </a:r>
            <a:r>
              <a:rPr lang="en-US" dirty="0" smtClean="0">
                <a:hlinkClick r:id="rId3"/>
              </a:rPr>
              <a:t>e.s.jorgenson@gmail.com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 smtClean="0">
                <a:solidFill>
                  <a:schemeClr val="accent2"/>
                </a:solidFill>
                <a:latin typeface="+mn-lt"/>
              </a:rPr>
              <a:t>“It’s better to have a gun, and not need it … </a:t>
            </a:r>
            <a:endParaRPr lang="en-US" sz="4000" i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1395" y="1765180"/>
            <a:ext cx="10058400" cy="836506"/>
          </a:xfrm>
        </p:spPr>
        <p:txBody>
          <a:bodyPr>
            <a:normAutofit/>
          </a:bodyPr>
          <a:lstStyle/>
          <a:p>
            <a:r>
              <a:rPr lang="en-US" sz="4000" i="1" dirty="0" smtClean="0">
                <a:solidFill>
                  <a:schemeClr val="accent2"/>
                </a:solidFill>
              </a:rPr>
              <a:t>… than to need a gun, and not have it.”</a:t>
            </a:r>
            <a:endParaRPr lang="en-US" sz="4000" i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87" y="125922"/>
            <a:ext cx="8052027" cy="61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22764" y="100908"/>
            <a:ext cx="10058400" cy="97472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3000" b="1" dirty="0" smtClean="0">
                <a:solidFill>
                  <a:schemeClr val="accent2"/>
                </a:solidFill>
              </a:rPr>
              <a:t>Having a gun in the house makes it a safer place to be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because you can protect yourself from violent intruders …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0196" y="961921"/>
            <a:ext cx="10058400" cy="15438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>
                <a:solidFill>
                  <a:srgbClr val="C00000"/>
                </a:solidFill>
              </a:rPr>
              <a:t>… having a gun in the house </a:t>
            </a:r>
          </a:p>
          <a:p>
            <a:pPr algn="r"/>
            <a:r>
              <a:rPr lang="en-US" sz="3000" dirty="0" smtClean="0">
                <a:solidFill>
                  <a:srgbClr val="C00000"/>
                </a:solidFill>
              </a:rPr>
              <a:t>makes it a more dangerous place to be </a:t>
            </a:r>
          </a:p>
          <a:p>
            <a:pPr algn="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ecause you can increase the risk from gun accidents and domestic violence?”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493284" y="1014000"/>
            <a:ext cx="732224" cy="5766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OR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3859" y="3062185"/>
            <a:ext cx="10744283" cy="2479427"/>
            <a:chOff x="723859" y="3062185"/>
            <a:chExt cx="10744283" cy="2479427"/>
          </a:xfrm>
        </p:grpSpPr>
        <p:grpSp>
          <p:nvGrpSpPr>
            <p:cNvPr id="11" name="Group 10"/>
            <p:cNvGrpSpPr/>
            <p:nvPr/>
          </p:nvGrpSpPr>
          <p:grpSpPr>
            <a:xfrm>
              <a:off x="723859" y="3062185"/>
              <a:ext cx="10744283" cy="2055177"/>
              <a:chOff x="763349" y="3062185"/>
              <a:chExt cx="10744283" cy="205517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83" t="4095" r="22502" b="4472"/>
              <a:stretch/>
            </p:blipFill>
            <p:spPr>
              <a:xfrm>
                <a:off x="763349" y="3092619"/>
                <a:ext cx="2024742" cy="202474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29" t="4635" r="21551" b="4915"/>
              <a:stretch/>
            </p:blipFill>
            <p:spPr>
              <a:xfrm>
                <a:off x="2970448" y="3114389"/>
                <a:ext cx="2013857" cy="200297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99" t="4641" r="21782" b="4419"/>
              <a:stretch/>
            </p:blipFill>
            <p:spPr>
              <a:xfrm>
                <a:off x="5166662" y="3103505"/>
                <a:ext cx="2013857" cy="201385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1" t="5066" r="22840" b="4032"/>
              <a:stretch/>
            </p:blipFill>
            <p:spPr>
              <a:xfrm>
                <a:off x="7362875" y="3062185"/>
                <a:ext cx="2013858" cy="19812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28" t="4447" r="23623" b="4947"/>
              <a:stretch/>
            </p:blipFill>
            <p:spPr>
              <a:xfrm>
                <a:off x="9559089" y="3130718"/>
                <a:ext cx="1948543" cy="1970314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1371600" y="517149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1993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11514" y="517228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2000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07728" y="517228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2004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03942" y="517228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2006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30098" y="517228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2014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2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3" y="286603"/>
            <a:ext cx="10619390" cy="5655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3315" y="1011981"/>
            <a:ext cx="34181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United States of America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World Rank: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Firearms per 100 Residents: 89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Civilian Firearms: 270 million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58143" y="2337523"/>
            <a:ext cx="3973286" cy="1200329"/>
            <a:chOff x="2558143" y="2337523"/>
            <a:chExt cx="3973286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3113314" y="2337523"/>
              <a:ext cx="34181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Switzerland</a:t>
              </a:r>
            </a:p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World Rank: 3</a:t>
              </a:r>
            </a:p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Firearms per 100 Residents: 46</a:t>
              </a:r>
            </a:p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Civilian Firearms: 3.4 million</a:t>
              </a:r>
              <a:endParaRPr lang="en-US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558143" y="3114303"/>
              <a:ext cx="555171" cy="0"/>
            </a:xfrm>
            <a:prstGeom prst="straightConnector1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531430" y="1022086"/>
            <a:ext cx="3418115" cy="3484599"/>
            <a:chOff x="6531430" y="1022086"/>
            <a:chExt cx="3418115" cy="3484599"/>
          </a:xfrm>
        </p:grpSpPr>
        <p:sp>
          <p:nvSpPr>
            <p:cNvPr id="10" name="TextBox 9"/>
            <p:cNvSpPr txBox="1"/>
            <p:nvPr/>
          </p:nvSpPr>
          <p:spPr>
            <a:xfrm>
              <a:off x="6531430" y="1022086"/>
              <a:ext cx="34181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England &amp; Wales</a:t>
              </a:r>
            </a:p>
            <a:p>
              <a:r>
                <a:rPr lang="en-US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World Rank: 88</a:t>
              </a:r>
            </a:p>
            <a:p>
              <a:r>
                <a:rPr lang="en-US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Firearms per 100 Residents: 6</a:t>
              </a:r>
            </a:p>
            <a:p>
              <a:r>
                <a:rPr lang="en-US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Civilian Firearms: 3.4 million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6738257" y="2222483"/>
              <a:ext cx="0" cy="2284202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342592" y="2334844"/>
            <a:ext cx="3418115" cy="1997670"/>
            <a:chOff x="7342592" y="2334844"/>
            <a:chExt cx="3418115" cy="1997670"/>
          </a:xfrm>
        </p:grpSpPr>
        <p:sp>
          <p:nvSpPr>
            <p:cNvPr id="14" name="TextBox 13"/>
            <p:cNvSpPr txBox="1"/>
            <p:nvPr/>
          </p:nvSpPr>
          <p:spPr>
            <a:xfrm>
              <a:off x="7342592" y="2334844"/>
              <a:ext cx="34181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China</a:t>
              </a:r>
            </a:p>
            <a:p>
              <a:r>
                <a:rPr lang="en-US" dirty="0" smtClean="0">
                  <a:solidFill>
                    <a:schemeClr val="accent5"/>
                  </a:solidFill>
                </a:rPr>
                <a:t>World Rank: 102</a:t>
              </a:r>
            </a:p>
            <a:p>
              <a:r>
                <a:rPr lang="en-US" dirty="0" smtClean="0">
                  <a:solidFill>
                    <a:schemeClr val="accent5"/>
                  </a:solidFill>
                </a:rPr>
                <a:t>Firearms per 100 Residents: 5</a:t>
              </a:r>
            </a:p>
            <a:p>
              <a:r>
                <a:rPr lang="en-US" dirty="0" smtClean="0">
                  <a:solidFill>
                    <a:schemeClr val="accent5"/>
                  </a:solidFill>
                </a:rPr>
                <a:t>Civilian Firearms: 40 million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456714" y="3537852"/>
              <a:ext cx="0" cy="794662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8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85" y="716936"/>
            <a:ext cx="8414230" cy="54319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7157" y="157297"/>
            <a:ext cx="869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Homicide rates in the U.S. and Peer Countries by Weapon Type: 2013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8028" y="6060004"/>
            <a:ext cx="6517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ource: Global Burden of Disease Study, Institute for Health Metrics and Evaluation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242" y="1580470"/>
            <a:ext cx="19907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2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836"/>
          <a:stretch/>
        </p:blipFill>
        <p:spPr>
          <a:xfrm>
            <a:off x="4352081" y="786322"/>
            <a:ext cx="7245751" cy="5429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4597" y="786322"/>
            <a:ext cx="493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Year</a:t>
            </a:r>
            <a:endParaRPr lang="en-US" sz="1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8328" y="784833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Study</a:t>
            </a:r>
            <a:endParaRPr lang="en-US" sz="1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8880" y="784832"/>
            <a:ext cx="96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Odds Ratio</a:t>
            </a:r>
            <a:endParaRPr lang="en-US" sz="1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95" y="286669"/>
            <a:ext cx="51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Access to Firearms and Risk of Homicide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206450" y="797897"/>
            <a:ext cx="0" cy="498944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28" y="1910969"/>
            <a:ext cx="2902901" cy="21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3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PCPs: the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304063"/>
            <a:ext cx="4681220" cy="4023359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Visualization strategy for multivariate data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Data is repeatedly plotted on parallel axes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Corresponding points are connected with poly-lines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Each poly-line represents a single row (observation) in the database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D307-031C-EA4C-AFF8-78B5828411F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1737360"/>
            <a:ext cx="594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8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967</TotalTime>
  <Words>847</Words>
  <Application>Microsoft Office PowerPoint</Application>
  <PresentationFormat>Widescreen</PresentationFormat>
  <Paragraphs>124</Paragraphs>
  <Slides>21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Retrospect</vt:lpstr>
      <vt:lpstr>Gender Differences in Self-Defensive Gun Use</vt:lpstr>
      <vt:lpstr>Agenda</vt:lpstr>
      <vt:lpstr>“It’s better to have a gun, and not need it … </vt:lpstr>
      <vt:lpstr>PowerPoint Presentation</vt:lpstr>
      <vt:lpstr>“Having a gun in the house makes it a safer place to be because you can protect yourself from violent intruders … </vt:lpstr>
      <vt:lpstr>PowerPoint Presentation</vt:lpstr>
      <vt:lpstr>PowerPoint Presentation</vt:lpstr>
      <vt:lpstr>PowerPoint Presentation</vt:lpstr>
      <vt:lpstr>PCPs: the basics</vt:lpstr>
      <vt:lpstr>Descriptive Visual Analysis</vt:lpstr>
      <vt:lpstr>Parallel Coordinates of Categorical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Cultural Context</vt:lpstr>
      <vt:lpstr>Informing Future Research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Differences in Defensive Gun Use</dc:title>
  <dc:creator>Erik Jorgenson</dc:creator>
  <cp:lastModifiedBy>Erik Jorgenson</cp:lastModifiedBy>
  <cp:revision>33</cp:revision>
  <dcterms:created xsi:type="dcterms:W3CDTF">2015-11-17T12:37:54Z</dcterms:created>
  <dcterms:modified xsi:type="dcterms:W3CDTF">2015-12-01T18:21:37Z</dcterms:modified>
</cp:coreProperties>
</file>